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8229600" cx="14630400"/>
  <p:notesSz cx="8229600" cy="14630400"/>
  <p:embeddedFontLst>
    <p:embeddedFont>
      <p:font typeface="Martel Sans"/>
      <p:regular r:id="rId12"/>
      <p:bold r:id="rId13"/>
    </p:embeddedFont>
    <p:embeddedFont>
      <p:font typeface="Kanit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MartelSans-bold.fntdata"/><Relationship Id="rId12" Type="http://schemas.openxmlformats.org/officeDocument/2006/relationships/font" Target="fonts/MartelSans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Kanit-bold.fntdata"/><Relationship Id="rId14" Type="http://schemas.openxmlformats.org/officeDocument/2006/relationships/font" Target="fonts/Kanit-regular.fntdata"/><Relationship Id="rId17" Type="http://schemas.openxmlformats.org/officeDocument/2006/relationships/font" Target="fonts/Kanit-boldItalic.fntdata"/><Relationship Id="rId16" Type="http://schemas.openxmlformats.org/officeDocument/2006/relationships/font" Target="fonts/Kani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Relationship Id="rId7" Type="http://schemas.openxmlformats.org/officeDocument/2006/relationships/image" Target="../media/image24.png"/><Relationship Id="rId8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4" name="Google Shape;4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0"/>
          <p:cNvSpPr/>
          <p:nvPr/>
        </p:nvSpPr>
        <p:spPr>
          <a:xfrm>
            <a:off x="6324124" y="3039785"/>
            <a:ext cx="7468553" cy="14080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Kanit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Арсений Величко — Веб-разработчик</a:t>
            </a:r>
            <a:endParaRPr b="0" i="0" sz="4400" u="none" cap="none" strike="noStrike"/>
          </a:p>
        </p:txBody>
      </p:sp>
      <p:sp>
        <p:nvSpPr>
          <p:cNvPr id="46" name="Google Shape;46;p10"/>
          <p:cNvSpPr/>
          <p:nvPr/>
        </p:nvSpPr>
        <p:spPr>
          <a:xfrm>
            <a:off x="6324124" y="4806791"/>
            <a:ext cx="7468553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850"/>
              <a:buFont typeface="Martel Sans"/>
              <a:buNone/>
            </a:pPr>
            <a:r>
              <a:rPr b="0" i="0" lang="en-US" sz="1850" u="none" cap="none" strike="noStrike">
                <a:solidFill>
                  <a:srgbClr val="D9E1FF"/>
                </a:solidFill>
                <a:latin typeface="Martel Sans"/>
                <a:ea typeface="Martel Sans"/>
                <a:cs typeface="Martel Sans"/>
                <a:sym typeface="Martel Sans"/>
              </a:rPr>
              <a:t>Самопрезентация кандидата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95656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/>
          <p:nvPr/>
        </p:nvSpPr>
        <p:spPr>
          <a:xfrm>
            <a:off x="827842" y="3608665"/>
            <a:ext cx="8104227" cy="695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50"/>
              <a:buFont typeface="Kanit"/>
              <a:buNone/>
            </a:pPr>
            <a:r>
              <a:rPr b="0" i="0" lang="en-US" sz="4350" u="none" cap="none" strike="noStrike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Профессиональный профиль</a:t>
            </a:r>
            <a:endParaRPr b="0" i="0" sz="4350" u="none" cap="none" strike="noStrike"/>
          </a:p>
        </p:txBody>
      </p:sp>
      <p:sp>
        <p:nvSpPr>
          <p:cNvPr id="54" name="Google Shape;54;p11"/>
          <p:cNvSpPr/>
          <p:nvPr/>
        </p:nvSpPr>
        <p:spPr>
          <a:xfrm>
            <a:off x="827842" y="4658916"/>
            <a:ext cx="6369129" cy="1341001"/>
          </a:xfrm>
          <a:prstGeom prst="roundRect">
            <a:avLst>
              <a:gd fmla="val 2646" name="adj"/>
            </a:avLst>
          </a:prstGeom>
          <a:solidFill>
            <a:srgbClr val="2F2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1"/>
          <p:cNvSpPr/>
          <p:nvPr/>
        </p:nvSpPr>
        <p:spPr>
          <a:xfrm>
            <a:off x="1064300" y="4895374"/>
            <a:ext cx="2782729" cy="3477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2150"/>
              <a:buFont typeface="Kanit"/>
              <a:buNone/>
            </a:pPr>
            <a:r>
              <a:rPr b="0" i="0" lang="en-US" sz="2150" u="none" cap="none" strike="noStrike"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rPr>
              <a:t>Опыт</a:t>
            </a:r>
            <a:endParaRPr b="0" i="0" sz="2150" u="none" cap="none" strike="noStrike"/>
          </a:p>
        </p:txBody>
      </p:sp>
      <p:sp>
        <p:nvSpPr>
          <p:cNvPr id="56" name="Google Shape;56;p11"/>
          <p:cNvSpPr/>
          <p:nvPr/>
        </p:nvSpPr>
        <p:spPr>
          <a:xfrm>
            <a:off x="1064300" y="5384959"/>
            <a:ext cx="5896213" cy="3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850"/>
              <a:buFont typeface="Martel Sans"/>
              <a:buNone/>
            </a:pPr>
            <a:r>
              <a:rPr b="0" i="0" lang="en-US" sz="1850" u="none" cap="none" strike="noStrike">
                <a:solidFill>
                  <a:srgbClr val="D9E1FF"/>
                </a:solidFill>
                <a:latin typeface="Martel Sans"/>
                <a:ea typeface="Martel Sans"/>
                <a:cs typeface="Martel Sans"/>
                <a:sym typeface="Martel Sans"/>
              </a:rPr>
              <a:t>4 года backend в финтех и Web3</a:t>
            </a:r>
            <a:endParaRPr b="0" i="0" sz="1850" u="none" cap="none" strike="noStrike"/>
          </a:p>
        </p:txBody>
      </p:sp>
      <p:sp>
        <p:nvSpPr>
          <p:cNvPr id="57" name="Google Shape;57;p11"/>
          <p:cNvSpPr/>
          <p:nvPr/>
        </p:nvSpPr>
        <p:spPr>
          <a:xfrm>
            <a:off x="7433429" y="4658916"/>
            <a:ext cx="6369129" cy="1341001"/>
          </a:xfrm>
          <a:prstGeom prst="roundRect">
            <a:avLst>
              <a:gd fmla="val 2646" name="adj"/>
            </a:avLst>
          </a:prstGeom>
          <a:solidFill>
            <a:srgbClr val="2F2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/>
          <p:nvPr/>
        </p:nvSpPr>
        <p:spPr>
          <a:xfrm>
            <a:off x="7669887" y="4895374"/>
            <a:ext cx="2782729" cy="3477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2150"/>
              <a:buFont typeface="Kanit"/>
              <a:buNone/>
            </a:pPr>
            <a:r>
              <a:rPr b="0" i="0" lang="en-US" sz="2150" u="none" cap="none" strike="noStrike"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rPr>
              <a:t>Экспертные навыки</a:t>
            </a:r>
            <a:endParaRPr b="0" i="0" sz="2150" u="none" cap="none" strike="noStrike"/>
          </a:p>
        </p:txBody>
      </p:sp>
      <p:sp>
        <p:nvSpPr>
          <p:cNvPr id="59" name="Google Shape;59;p11"/>
          <p:cNvSpPr/>
          <p:nvPr/>
        </p:nvSpPr>
        <p:spPr>
          <a:xfrm>
            <a:off x="7669887" y="5384959"/>
            <a:ext cx="5896213" cy="3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850"/>
              <a:buFont typeface="Martel Sans"/>
              <a:buNone/>
            </a:pPr>
            <a:r>
              <a:rPr b="0" i="0" lang="en-US" sz="1850" u="none" cap="none" strike="noStrike">
                <a:solidFill>
                  <a:srgbClr val="D9E1FF"/>
                </a:solidFill>
                <a:latin typeface="Martel Sans"/>
                <a:ea typeface="Martel Sans"/>
                <a:cs typeface="Martel Sans"/>
                <a:sym typeface="Martel Sans"/>
              </a:rPr>
              <a:t>Микросервисы, REST-API, чистый код</a:t>
            </a:r>
            <a:endParaRPr b="0" i="0" sz="1850" u="none" cap="none" strike="noStrike"/>
          </a:p>
        </p:txBody>
      </p:sp>
      <p:sp>
        <p:nvSpPr>
          <p:cNvPr id="60" name="Google Shape;60;p11"/>
          <p:cNvSpPr/>
          <p:nvPr/>
        </p:nvSpPr>
        <p:spPr>
          <a:xfrm>
            <a:off x="827842" y="6236375"/>
            <a:ext cx="6369129" cy="1341001"/>
          </a:xfrm>
          <a:prstGeom prst="roundRect">
            <a:avLst>
              <a:gd fmla="val 2646" name="adj"/>
            </a:avLst>
          </a:prstGeom>
          <a:solidFill>
            <a:srgbClr val="2F2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1"/>
          <p:cNvSpPr/>
          <p:nvPr/>
        </p:nvSpPr>
        <p:spPr>
          <a:xfrm>
            <a:off x="1064300" y="6472833"/>
            <a:ext cx="2782729" cy="3477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2150"/>
              <a:buFont typeface="Kanit"/>
              <a:buNone/>
            </a:pPr>
            <a:r>
              <a:rPr b="0" i="0" lang="en-US" sz="2150" u="none" cap="none" strike="noStrike"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rPr>
              <a:t>Результаты</a:t>
            </a:r>
            <a:endParaRPr b="0" i="0" sz="2150" u="none" cap="none" strike="noStrike"/>
          </a:p>
        </p:txBody>
      </p:sp>
      <p:sp>
        <p:nvSpPr>
          <p:cNvPr id="62" name="Google Shape;62;p11"/>
          <p:cNvSpPr/>
          <p:nvPr/>
        </p:nvSpPr>
        <p:spPr>
          <a:xfrm>
            <a:off x="1064300" y="6962418"/>
            <a:ext cx="5896213" cy="3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850"/>
              <a:buFont typeface="Martel Sans"/>
              <a:buNone/>
            </a:pPr>
            <a:r>
              <a:rPr b="0" i="0" lang="en-US" sz="1850" u="none" cap="none" strike="noStrike">
                <a:solidFill>
                  <a:srgbClr val="D9E1FF"/>
                </a:solidFill>
                <a:latin typeface="Martel Sans"/>
                <a:ea typeface="Martel Sans"/>
                <a:cs typeface="Martel Sans"/>
                <a:sym typeface="Martel Sans"/>
              </a:rPr>
              <a:t>Ускорение платежей, повышение UX</a:t>
            </a:r>
            <a:endParaRPr b="0" i="0" sz="1850" u="none" cap="none" strike="noStrike"/>
          </a:p>
        </p:txBody>
      </p:sp>
      <p:sp>
        <p:nvSpPr>
          <p:cNvPr id="63" name="Google Shape;63;p11"/>
          <p:cNvSpPr/>
          <p:nvPr/>
        </p:nvSpPr>
        <p:spPr>
          <a:xfrm>
            <a:off x="7433429" y="6236375"/>
            <a:ext cx="6369129" cy="1341001"/>
          </a:xfrm>
          <a:prstGeom prst="roundRect">
            <a:avLst>
              <a:gd fmla="val 2646" name="adj"/>
            </a:avLst>
          </a:prstGeom>
          <a:solidFill>
            <a:srgbClr val="2F2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1"/>
          <p:cNvSpPr/>
          <p:nvPr/>
        </p:nvSpPr>
        <p:spPr>
          <a:xfrm>
            <a:off x="7669887" y="6472833"/>
            <a:ext cx="2782729" cy="3477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2150"/>
              <a:buFont typeface="Kanit"/>
              <a:buNone/>
            </a:pPr>
            <a:r>
              <a:rPr b="0" i="0" lang="en-US" sz="2150" u="none" cap="none" strike="noStrike"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rPr>
              <a:t>Коммуникация</a:t>
            </a:r>
            <a:endParaRPr b="0" i="0" sz="2150" u="none" cap="none" strike="noStrike"/>
          </a:p>
        </p:txBody>
      </p:sp>
      <p:sp>
        <p:nvSpPr>
          <p:cNvPr id="65" name="Google Shape;65;p11"/>
          <p:cNvSpPr/>
          <p:nvPr/>
        </p:nvSpPr>
        <p:spPr>
          <a:xfrm>
            <a:off x="7669887" y="6962418"/>
            <a:ext cx="5896213" cy="3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850"/>
              <a:buFont typeface="Martel Sans"/>
              <a:buNone/>
            </a:pPr>
            <a:r>
              <a:rPr b="0" i="0" lang="en-US" sz="1850" u="none" cap="none" strike="noStrike">
                <a:solidFill>
                  <a:srgbClr val="D9E1FF"/>
                </a:solidFill>
                <a:latin typeface="Martel Sans"/>
                <a:ea typeface="Martel Sans"/>
                <a:cs typeface="Martel Sans"/>
                <a:sym typeface="Martel Sans"/>
              </a:rPr>
              <a:t>Менторинг, английский C1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/>
          <p:nvPr/>
        </p:nvSpPr>
        <p:spPr>
          <a:xfrm>
            <a:off x="837724" y="2375654"/>
            <a:ext cx="5632490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Kanit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Ключевые навыки</a:t>
            </a:r>
            <a:endParaRPr b="0" i="0" sz="4400" u="none" cap="none" strike="noStrike"/>
          </a:p>
        </p:txBody>
      </p:sp>
      <p:sp>
        <p:nvSpPr>
          <p:cNvPr id="72" name="Google Shape;72;p12"/>
          <p:cNvSpPr/>
          <p:nvPr/>
        </p:nvSpPr>
        <p:spPr>
          <a:xfrm>
            <a:off x="837724" y="3677960"/>
            <a:ext cx="2800826" cy="703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Kanit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Языки и фреймворки</a:t>
            </a:r>
            <a:endParaRPr b="0" i="0" sz="2200" u="none" cap="none" strike="noStrike"/>
          </a:p>
        </p:txBody>
      </p:sp>
      <p:sp>
        <p:nvSpPr>
          <p:cNvPr id="73" name="Google Shape;73;p12"/>
          <p:cNvSpPr/>
          <p:nvPr/>
        </p:nvSpPr>
        <p:spPr>
          <a:xfrm>
            <a:off x="837724" y="4621173"/>
            <a:ext cx="2800826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850"/>
              <a:buFont typeface="Martel Sans"/>
              <a:buChar char="•"/>
            </a:pPr>
            <a:r>
              <a:rPr b="0" i="0" lang="en-US" sz="1850" u="none" cap="none" strike="noStrike">
                <a:solidFill>
                  <a:srgbClr val="D9E1FF"/>
                </a:solidFill>
                <a:latin typeface="Martel Sans"/>
                <a:ea typeface="Martel Sans"/>
                <a:cs typeface="Martel Sans"/>
                <a:sym typeface="Martel Sans"/>
              </a:rPr>
              <a:t>Python, FastAPI, Asyncio, SQLAlchemy</a:t>
            </a:r>
            <a:endParaRPr b="0" i="0" sz="1850" u="none" cap="none" strike="noStrike"/>
          </a:p>
        </p:txBody>
      </p:sp>
      <p:sp>
        <p:nvSpPr>
          <p:cNvPr id="74" name="Google Shape;74;p12"/>
          <p:cNvSpPr/>
          <p:nvPr/>
        </p:nvSpPr>
        <p:spPr>
          <a:xfrm>
            <a:off x="4230053" y="3677960"/>
            <a:ext cx="2800826" cy="703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Kanit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Базы и обмен сообщениями</a:t>
            </a:r>
            <a:endParaRPr b="0" i="0" sz="2200" u="none" cap="none" strike="noStrike"/>
          </a:p>
        </p:txBody>
      </p:sp>
      <p:sp>
        <p:nvSpPr>
          <p:cNvPr id="75" name="Google Shape;75;p12"/>
          <p:cNvSpPr/>
          <p:nvPr/>
        </p:nvSpPr>
        <p:spPr>
          <a:xfrm>
            <a:off x="4230053" y="4621173"/>
            <a:ext cx="2800826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850"/>
              <a:buFont typeface="Martel Sans"/>
              <a:buChar char="•"/>
            </a:pPr>
            <a:r>
              <a:rPr b="0" i="0" lang="en-US" sz="1850" u="none" cap="none" strike="noStrike">
                <a:solidFill>
                  <a:srgbClr val="D9E1FF"/>
                </a:solidFill>
                <a:latin typeface="Martel Sans"/>
                <a:ea typeface="Martel Sans"/>
                <a:cs typeface="Martel Sans"/>
                <a:sym typeface="Martel Sans"/>
              </a:rPr>
              <a:t>PostgreSQL, MongoDB, Redis, RabbitMQ</a:t>
            </a:r>
            <a:endParaRPr b="0" i="0" sz="1850" u="none" cap="none" strike="noStrike"/>
          </a:p>
        </p:txBody>
      </p:sp>
      <p:sp>
        <p:nvSpPr>
          <p:cNvPr id="76" name="Google Shape;76;p12"/>
          <p:cNvSpPr/>
          <p:nvPr/>
        </p:nvSpPr>
        <p:spPr>
          <a:xfrm>
            <a:off x="7622381" y="3677960"/>
            <a:ext cx="2800826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Kanit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Инфраструктура</a:t>
            </a:r>
            <a:endParaRPr b="0" i="0" sz="2200" u="none" cap="none" strike="noStrike"/>
          </a:p>
        </p:txBody>
      </p:sp>
      <p:sp>
        <p:nvSpPr>
          <p:cNvPr id="77" name="Google Shape;77;p12"/>
          <p:cNvSpPr/>
          <p:nvPr/>
        </p:nvSpPr>
        <p:spPr>
          <a:xfrm>
            <a:off x="7622381" y="4269224"/>
            <a:ext cx="2800826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850"/>
              <a:buFont typeface="Martel Sans"/>
              <a:buChar char="•"/>
            </a:pPr>
            <a:r>
              <a:rPr b="0" i="0" lang="en-US" sz="1850" u="none" cap="none" strike="noStrike">
                <a:solidFill>
                  <a:srgbClr val="D9E1FF"/>
                </a:solidFill>
                <a:latin typeface="Martel Sans"/>
                <a:ea typeface="Martel Sans"/>
                <a:cs typeface="Martel Sans"/>
                <a:sym typeface="Martel Sans"/>
              </a:rPr>
              <a:t>Docker, Kubernetes, Git, Pytest</a:t>
            </a:r>
            <a:endParaRPr b="0" i="0" sz="1850" u="none" cap="none" strike="noStrike"/>
          </a:p>
        </p:txBody>
      </p:sp>
      <p:sp>
        <p:nvSpPr>
          <p:cNvPr id="78" name="Google Shape;78;p12"/>
          <p:cNvSpPr/>
          <p:nvPr/>
        </p:nvSpPr>
        <p:spPr>
          <a:xfrm>
            <a:off x="11014710" y="3677960"/>
            <a:ext cx="2800826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Kanit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Web3 технологии</a:t>
            </a:r>
            <a:endParaRPr b="0" i="0" sz="2200" u="none" cap="none" strike="noStrike"/>
          </a:p>
        </p:txBody>
      </p:sp>
      <p:sp>
        <p:nvSpPr>
          <p:cNvPr id="79" name="Google Shape;79;p12"/>
          <p:cNvSpPr/>
          <p:nvPr/>
        </p:nvSpPr>
        <p:spPr>
          <a:xfrm>
            <a:off x="11014710" y="4269224"/>
            <a:ext cx="2800826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850"/>
              <a:buFont typeface="Martel Sans"/>
              <a:buChar char="•"/>
            </a:pPr>
            <a:r>
              <a:rPr b="0" i="0" lang="en-US" sz="1850" u="none" cap="none" strike="noStrike">
                <a:solidFill>
                  <a:srgbClr val="D9E1FF"/>
                </a:solidFill>
                <a:latin typeface="Martel Sans"/>
                <a:ea typeface="Martel Sans"/>
                <a:cs typeface="Martel Sans"/>
                <a:sym typeface="Martel Sans"/>
              </a:rPr>
              <a:t>TON, Ethereum, Substrate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5" name="Google Shape;8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/>
          <p:nvPr/>
        </p:nvSpPr>
        <p:spPr>
          <a:xfrm>
            <a:off x="837724" y="943451"/>
            <a:ext cx="7070050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Kanit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Опыт: Robonomics Network</a:t>
            </a:r>
            <a:endParaRPr b="0" i="0" sz="4400" u="none" cap="none" strike="noStrike"/>
          </a:p>
        </p:txBody>
      </p:sp>
      <p:sp>
        <p:nvSpPr>
          <p:cNvPr id="87" name="Google Shape;87;p13"/>
          <p:cNvSpPr/>
          <p:nvPr/>
        </p:nvSpPr>
        <p:spPr>
          <a:xfrm>
            <a:off x="837724" y="2006441"/>
            <a:ext cx="538520" cy="538520"/>
          </a:xfrm>
          <a:prstGeom prst="roundRect">
            <a:avLst>
              <a:gd fmla="val 6668" name="adj"/>
            </a:avLst>
          </a:prstGeom>
          <a:solidFill>
            <a:srgbClr val="2F2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8" name="Google Shape;8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7974" y="2064425"/>
            <a:ext cx="337899" cy="42243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/>
          <p:nvPr/>
        </p:nvSpPr>
        <p:spPr>
          <a:xfrm>
            <a:off x="1615559" y="2088713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2200"/>
              <a:buFont typeface="Kanit"/>
              <a:buNone/>
            </a:pPr>
            <a:r>
              <a:rPr b="0" i="0" lang="en-US" sz="2200" u="none" cap="none" strike="noStrike"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rPr>
              <a:t>Руководство Feecc</a:t>
            </a:r>
            <a:endParaRPr b="0" i="0" sz="2200" u="none" cap="none" strike="noStrike"/>
          </a:p>
        </p:txBody>
      </p:sp>
      <p:sp>
        <p:nvSpPr>
          <p:cNvPr id="90" name="Google Shape;90;p13"/>
          <p:cNvSpPr/>
          <p:nvPr/>
        </p:nvSpPr>
        <p:spPr>
          <a:xfrm>
            <a:off x="1615559" y="2584252"/>
            <a:ext cx="6690717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850"/>
              <a:buFont typeface="Martel Sans"/>
              <a:buNone/>
            </a:pPr>
            <a:r>
              <a:rPr b="0" i="0" lang="en-US" sz="1850" u="none" cap="none" strike="noStrike">
                <a:solidFill>
                  <a:srgbClr val="D9E1FF"/>
                </a:solidFill>
                <a:latin typeface="Martel Sans"/>
                <a:ea typeface="Martel Sans"/>
                <a:cs typeface="Martel Sans"/>
                <a:sym typeface="Martel Sans"/>
              </a:rPr>
              <a:t>Экономия 2 часов в день клиентам</a:t>
            </a:r>
            <a:endParaRPr b="0" i="0" sz="1850" u="none" cap="none" strike="noStrike"/>
          </a:p>
        </p:txBody>
      </p:sp>
      <p:sp>
        <p:nvSpPr>
          <p:cNvPr id="91" name="Google Shape;91;p13"/>
          <p:cNvSpPr/>
          <p:nvPr/>
        </p:nvSpPr>
        <p:spPr>
          <a:xfrm>
            <a:off x="837724" y="3446026"/>
            <a:ext cx="538520" cy="538520"/>
          </a:xfrm>
          <a:prstGeom prst="roundRect">
            <a:avLst>
              <a:gd fmla="val 6668" name="adj"/>
            </a:avLst>
          </a:prstGeom>
          <a:solidFill>
            <a:srgbClr val="2F2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2" name="Google Shape;9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7974" y="3504009"/>
            <a:ext cx="337899" cy="42243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/>
          <p:nvPr/>
        </p:nvSpPr>
        <p:spPr>
          <a:xfrm>
            <a:off x="1615559" y="3528298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2200"/>
              <a:buFont typeface="Kanit"/>
              <a:buNone/>
            </a:pPr>
            <a:r>
              <a:rPr b="0" i="0" lang="en-US" sz="2200" u="none" cap="none" strike="noStrike"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rPr>
              <a:t>Мониторинг</a:t>
            </a:r>
            <a:endParaRPr b="0" i="0" sz="2200" u="none" cap="none" strike="noStrike"/>
          </a:p>
        </p:txBody>
      </p:sp>
      <p:sp>
        <p:nvSpPr>
          <p:cNvPr id="94" name="Google Shape;94;p13"/>
          <p:cNvSpPr/>
          <p:nvPr/>
        </p:nvSpPr>
        <p:spPr>
          <a:xfrm>
            <a:off x="1615559" y="4023836"/>
            <a:ext cx="6690717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850"/>
              <a:buFont typeface="Martel Sans"/>
              <a:buNone/>
            </a:pPr>
            <a:r>
              <a:rPr b="0" i="0" lang="en-US" sz="1850" u="none" cap="none" strike="noStrike">
                <a:solidFill>
                  <a:srgbClr val="D9E1FF"/>
                </a:solidFill>
                <a:latin typeface="Martel Sans"/>
                <a:ea typeface="Martel Sans"/>
                <a:cs typeface="Martel Sans"/>
                <a:sym typeface="Martel Sans"/>
              </a:rPr>
              <a:t>Настроил Prometheus + Grafana для аналитики</a:t>
            </a:r>
            <a:endParaRPr b="0" i="0" sz="1850" u="none" cap="none" strike="noStrike"/>
          </a:p>
        </p:txBody>
      </p:sp>
      <p:sp>
        <p:nvSpPr>
          <p:cNvPr id="95" name="Google Shape;95;p13"/>
          <p:cNvSpPr/>
          <p:nvPr/>
        </p:nvSpPr>
        <p:spPr>
          <a:xfrm>
            <a:off x="837724" y="4885611"/>
            <a:ext cx="538520" cy="538520"/>
          </a:xfrm>
          <a:prstGeom prst="roundRect">
            <a:avLst>
              <a:gd fmla="val 6668" name="adj"/>
            </a:avLst>
          </a:prstGeom>
          <a:solidFill>
            <a:srgbClr val="2F2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6" name="Google Shape;9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7974" y="4943594"/>
            <a:ext cx="337899" cy="42243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3"/>
          <p:cNvSpPr/>
          <p:nvPr/>
        </p:nvSpPr>
        <p:spPr>
          <a:xfrm>
            <a:off x="1615559" y="4967883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2200"/>
              <a:buFont typeface="Kanit"/>
              <a:buNone/>
            </a:pPr>
            <a:r>
              <a:rPr b="0" i="0" lang="en-US" sz="2200" u="none" cap="none" strike="noStrike"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rPr>
              <a:t>Open Source</a:t>
            </a:r>
            <a:endParaRPr b="0" i="0" sz="2200" u="none" cap="none" strike="noStrike"/>
          </a:p>
        </p:txBody>
      </p:sp>
      <p:sp>
        <p:nvSpPr>
          <p:cNvPr id="98" name="Google Shape;98;p13"/>
          <p:cNvSpPr/>
          <p:nvPr/>
        </p:nvSpPr>
        <p:spPr>
          <a:xfrm>
            <a:off x="1615559" y="5463421"/>
            <a:ext cx="6690717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850"/>
              <a:buFont typeface="Martel Sans"/>
              <a:buNone/>
            </a:pPr>
            <a:r>
              <a:rPr b="0" i="0" lang="en-US" sz="1850" u="none" cap="none" strike="noStrike">
                <a:solidFill>
                  <a:srgbClr val="D9E1FF"/>
                </a:solidFill>
                <a:latin typeface="Martel Sans"/>
                <a:ea typeface="Martel Sans"/>
                <a:cs typeface="Martel Sans"/>
                <a:sym typeface="Martel Sans"/>
              </a:rPr>
              <a:t>Опубликовал асинхронный MQTT-драйвер на PyPI</a:t>
            </a:r>
            <a:endParaRPr b="0" i="0" sz="1850" u="none" cap="none" strike="noStrike"/>
          </a:p>
        </p:txBody>
      </p:sp>
      <p:sp>
        <p:nvSpPr>
          <p:cNvPr id="99" name="Google Shape;99;p13"/>
          <p:cNvSpPr/>
          <p:nvPr/>
        </p:nvSpPr>
        <p:spPr>
          <a:xfrm>
            <a:off x="837724" y="6325195"/>
            <a:ext cx="538520" cy="538520"/>
          </a:xfrm>
          <a:prstGeom prst="roundRect">
            <a:avLst>
              <a:gd fmla="val 6668" name="adj"/>
            </a:avLst>
          </a:prstGeom>
          <a:solidFill>
            <a:srgbClr val="2F2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0" name="Google Shape;10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7974" y="6383179"/>
            <a:ext cx="337899" cy="42243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3"/>
          <p:cNvSpPr/>
          <p:nvPr/>
        </p:nvSpPr>
        <p:spPr>
          <a:xfrm>
            <a:off x="1615559" y="6407468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2200"/>
              <a:buFont typeface="Kanit"/>
              <a:buNone/>
            </a:pPr>
            <a:r>
              <a:rPr b="0" i="0" lang="en-US" sz="2200" u="none" cap="none" strike="noStrike"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rPr>
              <a:t>Автоматизация</a:t>
            </a:r>
            <a:endParaRPr b="0" i="0" sz="2200" u="none" cap="none" strike="noStrike"/>
          </a:p>
        </p:txBody>
      </p:sp>
      <p:sp>
        <p:nvSpPr>
          <p:cNvPr id="102" name="Google Shape;102;p13"/>
          <p:cNvSpPr/>
          <p:nvPr/>
        </p:nvSpPr>
        <p:spPr>
          <a:xfrm>
            <a:off x="1615559" y="6903006"/>
            <a:ext cx="6690717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850"/>
              <a:buFont typeface="Martel Sans"/>
              <a:buNone/>
            </a:pPr>
            <a:r>
              <a:rPr b="0" i="0" lang="en-US" sz="1850" u="none" cap="none" strike="noStrike">
                <a:solidFill>
                  <a:srgbClr val="D9E1FF"/>
                </a:solidFill>
                <a:latin typeface="Martel Sans"/>
                <a:ea typeface="Martel Sans"/>
                <a:cs typeface="Martel Sans"/>
                <a:sym typeface="Martel Sans"/>
              </a:rPr>
              <a:t>Отслеживание устаревшей документации через трекер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8" name="Google Shape;10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/>
          <p:nvPr/>
        </p:nvSpPr>
        <p:spPr>
          <a:xfrm>
            <a:off x="6284952" y="710446"/>
            <a:ext cx="5100518" cy="637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Kanit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Портфолио</a:t>
            </a:r>
            <a:endParaRPr b="0" i="0" sz="4000" u="none" cap="none" strike="noStrike"/>
          </a:p>
        </p:txBody>
      </p:sp>
      <p:pic>
        <p:nvPicPr>
          <p:cNvPr descr="preencoded.png" id="110" name="Google Shape;11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4952" y="1673185"/>
            <a:ext cx="541853" cy="54185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4"/>
          <p:cNvSpPr/>
          <p:nvPr/>
        </p:nvSpPr>
        <p:spPr>
          <a:xfrm>
            <a:off x="6284952" y="2431733"/>
            <a:ext cx="2335054" cy="318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2000"/>
              <a:buFont typeface="Kanit"/>
              <a:buNone/>
            </a:pPr>
            <a:r>
              <a:rPr b="0" i="0" lang="en-US" sz="2000" u="none" cap="none" strike="noStrike"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rPr>
              <a:t>GitHub</a:t>
            </a:r>
            <a:endParaRPr b="0" i="0" sz="2000" u="none" cap="none" strike="noStrike"/>
          </a:p>
        </p:txBody>
      </p:sp>
      <p:sp>
        <p:nvSpPr>
          <p:cNvPr id="112" name="Google Shape;112;p14"/>
          <p:cNvSpPr/>
          <p:nvPr/>
        </p:nvSpPr>
        <p:spPr>
          <a:xfrm>
            <a:off x="6284952" y="2880479"/>
            <a:ext cx="2335054" cy="6936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700"/>
              <a:buFont typeface="Martel Sans"/>
              <a:buNone/>
            </a:pPr>
            <a:r>
              <a:rPr b="0" i="0" lang="en-US" sz="1700" u="none" cap="none" strike="noStrike">
                <a:solidFill>
                  <a:srgbClr val="D9E1FF"/>
                </a:solidFill>
                <a:latin typeface="Martel Sans"/>
                <a:ea typeface="Martel Sans"/>
                <a:cs typeface="Martel Sans"/>
                <a:sym typeface="Martel Sans"/>
              </a:rPr>
              <a:t>Открытый код и проекты</a:t>
            </a:r>
            <a:endParaRPr b="0" i="0" sz="1700" u="none" cap="none" strike="noStrike"/>
          </a:p>
        </p:txBody>
      </p:sp>
      <p:pic>
        <p:nvPicPr>
          <p:cNvPr descr="preencoded.png" id="113" name="Google Shape;113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90873" y="1673185"/>
            <a:ext cx="541853" cy="54185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8890873" y="2431733"/>
            <a:ext cx="2335054" cy="318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2000"/>
              <a:buFont typeface="Kanit"/>
              <a:buNone/>
            </a:pPr>
            <a:r>
              <a:rPr b="0" i="0" lang="en-US" sz="2000" u="none" cap="none" strike="noStrike"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rPr>
              <a:t>MQTT-драйвер</a:t>
            </a:r>
            <a:endParaRPr b="0" i="0" sz="2000" u="none" cap="none" strike="noStrike"/>
          </a:p>
        </p:txBody>
      </p:sp>
      <p:sp>
        <p:nvSpPr>
          <p:cNvPr id="115" name="Google Shape;115;p14"/>
          <p:cNvSpPr/>
          <p:nvPr/>
        </p:nvSpPr>
        <p:spPr>
          <a:xfrm>
            <a:off x="8890873" y="2880479"/>
            <a:ext cx="2335054" cy="346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700"/>
              <a:buFont typeface="Martel Sans"/>
              <a:buNone/>
            </a:pPr>
            <a:r>
              <a:rPr b="0" i="0" lang="en-US" sz="1700" u="none" cap="none" strike="noStrike">
                <a:solidFill>
                  <a:srgbClr val="D9E1FF"/>
                </a:solidFill>
                <a:latin typeface="Martel Sans"/>
                <a:ea typeface="Martel Sans"/>
                <a:cs typeface="Martel Sans"/>
                <a:sym typeface="Martel Sans"/>
              </a:rPr>
              <a:t>Публикация на PyPI</a:t>
            </a:r>
            <a:endParaRPr b="0" i="0" sz="1700" u="none" cap="none" strike="noStrike"/>
          </a:p>
        </p:txBody>
      </p:sp>
      <p:pic>
        <p:nvPicPr>
          <p:cNvPr descr="preencoded.png" id="116" name="Google Shape;116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496794" y="1673185"/>
            <a:ext cx="541853" cy="54185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/>
          <p:nvPr/>
        </p:nvSpPr>
        <p:spPr>
          <a:xfrm>
            <a:off x="11496794" y="2431733"/>
            <a:ext cx="2335054" cy="318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2000"/>
              <a:buFont typeface="Kanit"/>
              <a:buNone/>
            </a:pPr>
            <a:r>
              <a:rPr b="0" i="0" lang="en-US" sz="2000" u="none" cap="none" strike="noStrike"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rPr>
              <a:t>Deprecation Notifier</a:t>
            </a:r>
            <a:endParaRPr b="0" i="0" sz="2000" u="none" cap="none" strike="noStrike"/>
          </a:p>
        </p:txBody>
      </p:sp>
      <p:sp>
        <p:nvSpPr>
          <p:cNvPr id="118" name="Google Shape;118;p14"/>
          <p:cNvSpPr/>
          <p:nvPr/>
        </p:nvSpPr>
        <p:spPr>
          <a:xfrm>
            <a:off x="11496794" y="2880479"/>
            <a:ext cx="2335054" cy="6936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700"/>
              <a:buFont typeface="Martel Sans"/>
              <a:buNone/>
            </a:pPr>
            <a:r>
              <a:rPr b="0" i="0" lang="en-US" sz="1700" u="none" cap="none" strike="noStrike">
                <a:solidFill>
                  <a:srgbClr val="D9E1FF"/>
                </a:solidFill>
                <a:latin typeface="Martel Sans"/>
                <a:ea typeface="Martel Sans"/>
                <a:cs typeface="Martel Sans"/>
                <a:sym typeface="Martel Sans"/>
              </a:rPr>
              <a:t>Утилита отслеживания</a:t>
            </a:r>
            <a:endParaRPr b="0" i="0" sz="1700" u="none" cap="none" strike="noStrike"/>
          </a:p>
        </p:txBody>
      </p:sp>
      <p:sp>
        <p:nvSpPr>
          <p:cNvPr id="119" name="Google Shape;119;p14"/>
          <p:cNvSpPr/>
          <p:nvPr/>
        </p:nvSpPr>
        <p:spPr>
          <a:xfrm>
            <a:off x="6311979" y="3996809"/>
            <a:ext cx="487561" cy="563523"/>
          </a:xfrm>
          <a:prstGeom prst="roundRect">
            <a:avLst>
              <a:gd fmla="val 11253" name="adj"/>
            </a:avLst>
          </a:prstGeom>
          <a:solidFill>
            <a:srgbClr val="4D4D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0" name="Google Shape;120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4952" y="4007644"/>
            <a:ext cx="541853" cy="541853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4"/>
          <p:cNvSpPr/>
          <p:nvPr/>
        </p:nvSpPr>
        <p:spPr>
          <a:xfrm>
            <a:off x="6284952" y="4766191"/>
            <a:ext cx="2335054" cy="318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b="0" i="0" sz="2000" u="none" cap="none" strike="noStrike"/>
          </a:p>
        </p:txBody>
      </p:sp>
      <p:pic>
        <p:nvPicPr>
          <p:cNvPr descr="preencoded.png" id="122" name="Google Shape;122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84952" y="5328761"/>
            <a:ext cx="2190274" cy="219027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4"/>
          <p:cNvSpPr/>
          <p:nvPr/>
        </p:nvSpPr>
        <p:spPr>
          <a:xfrm>
            <a:off x="8917900" y="3996809"/>
            <a:ext cx="487561" cy="563523"/>
          </a:xfrm>
          <a:prstGeom prst="roundRect">
            <a:avLst>
              <a:gd fmla="val 11253" name="adj"/>
            </a:avLst>
          </a:prstGeom>
          <a:solidFill>
            <a:srgbClr val="4D4D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4" name="Google Shape;124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890873" y="4007644"/>
            <a:ext cx="541853" cy="54185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4"/>
          <p:cNvSpPr/>
          <p:nvPr/>
        </p:nvSpPr>
        <p:spPr>
          <a:xfrm>
            <a:off x="8890873" y="4766191"/>
            <a:ext cx="2335054" cy="318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b="0" i="0" sz="2000" u="none" cap="none" strike="noStrike"/>
          </a:p>
        </p:txBody>
      </p:sp>
      <p:pic>
        <p:nvPicPr>
          <p:cNvPr descr="preencoded.png" id="126" name="Google Shape;126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890873" y="5328761"/>
            <a:ext cx="2190274" cy="219027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4"/>
          <p:cNvSpPr/>
          <p:nvPr/>
        </p:nvSpPr>
        <p:spPr>
          <a:xfrm>
            <a:off x="11523821" y="3996809"/>
            <a:ext cx="487561" cy="563523"/>
          </a:xfrm>
          <a:prstGeom prst="roundRect">
            <a:avLst>
              <a:gd fmla="val 11253" name="adj"/>
            </a:avLst>
          </a:prstGeom>
          <a:solidFill>
            <a:srgbClr val="4D4D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8" name="Google Shape;128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496794" y="4007644"/>
            <a:ext cx="541853" cy="54185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4"/>
          <p:cNvSpPr/>
          <p:nvPr/>
        </p:nvSpPr>
        <p:spPr>
          <a:xfrm>
            <a:off x="11496794" y="4766191"/>
            <a:ext cx="2335054" cy="318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b="0" i="0" sz="2000" u="none" cap="none" strike="noStrike"/>
          </a:p>
        </p:txBody>
      </p:sp>
      <p:pic>
        <p:nvPicPr>
          <p:cNvPr descr="preencoded.png" id="130" name="Google Shape;130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496794" y="5328761"/>
            <a:ext cx="2190274" cy="219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5"/>
          <p:cNvSpPr/>
          <p:nvPr/>
        </p:nvSpPr>
        <p:spPr>
          <a:xfrm>
            <a:off x="837724" y="2677239"/>
            <a:ext cx="6782872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Kanit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Образование и Soft Skills</a:t>
            </a:r>
            <a:endParaRPr b="0" i="0" sz="4400" u="none" cap="none" strike="noStrike"/>
          </a:p>
        </p:txBody>
      </p:sp>
      <p:sp>
        <p:nvSpPr>
          <p:cNvPr id="137" name="Google Shape;137;p15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Kanit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Образование</a:t>
            </a:r>
            <a:endParaRPr b="0" i="0" sz="2200" u="none" cap="none" strike="noStrike"/>
          </a:p>
        </p:txBody>
      </p:sp>
      <p:sp>
        <p:nvSpPr>
          <p:cNvPr id="138" name="Google Shape;138;p15"/>
          <p:cNvSpPr/>
          <p:nvPr/>
        </p:nvSpPr>
        <p:spPr>
          <a:xfrm>
            <a:off x="837724" y="4570809"/>
            <a:ext cx="3928586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850"/>
              <a:buFont typeface="Martel Sans"/>
              <a:buNone/>
            </a:pPr>
            <a:r>
              <a:rPr b="0" i="0" lang="en-US" sz="1850" u="none" cap="none" strike="noStrike">
                <a:solidFill>
                  <a:srgbClr val="D9E1FF"/>
                </a:solidFill>
                <a:latin typeface="Martel Sans"/>
                <a:ea typeface="Martel Sans"/>
                <a:cs typeface="Martel Sans"/>
                <a:sym typeface="Martel Sans"/>
              </a:rPr>
              <a:t>Бакалавр ИВТ, РГПУ им. Герцена</a:t>
            </a:r>
            <a:endParaRPr b="0" i="0" sz="1850" u="none" cap="none" strike="noStrike"/>
          </a:p>
        </p:txBody>
      </p:sp>
      <p:sp>
        <p:nvSpPr>
          <p:cNvPr id="139" name="Google Shape;139;p15"/>
          <p:cNvSpPr/>
          <p:nvPr/>
        </p:nvSpPr>
        <p:spPr>
          <a:xfrm>
            <a:off x="5357813" y="3979545"/>
            <a:ext cx="3241953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Kanit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Языки и коммуникации</a:t>
            </a:r>
            <a:endParaRPr b="0" i="0" sz="2200" u="none" cap="none" strike="noStrike"/>
          </a:p>
        </p:txBody>
      </p:sp>
      <p:sp>
        <p:nvSpPr>
          <p:cNvPr id="140" name="Google Shape;140;p15"/>
          <p:cNvSpPr/>
          <p:nvPr/>
        </p:nvSpPr>
        <p:spPr>
          <a:xfrm>
            <a:off x="5357813" y="4570809"/>
            <a:ext cx="3928586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850"/>
              <a:buFont typeface="Martel Sans"/>
              <a:buNone/>
            </a:pPr>
            <a:r>
              <a:rPr b="0" i="0" lang="en-US" sz="1850" u="none" cap="none" strike="noStrike">
                <a:solidFill>
                  <a:srgbClr val="D9E1FF"/>
                </a:solidFill>
                <a:latin typeface="Martel Sans"/>
                <a:ea typeface="Martel Sans"/>
                <a:cs typeface="Martel Sans"/>
                <a:sym typeface="Martel Sans"/>
              </a:rPr>
              <a:t>Английский C1, менторинг и интервью</a:t>
            </a:r>
            <a:endParaRPr b="0" i="0" sz="1850" u="none" cap="none" strike="noStrike"/>
          </a:p>
        </p:txBody>
      </p:sp>
      <p:sp>
        <p:nvSpPr>
          <p:cNvPr id="141" name="Google Shape;141;p15"/>
          <p:cNvSpPr/>
          <p:nvPr/>
        </p:nvSpPr>
        <p:spPr>
          <a:xfrm>
            <a:off x="9877901" y="3979545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Kanit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Личные интересы</a:t>
            </a:r>
            <a:endParaRPr b="0" i="0" sz="2200" u="none" cap="none" strike="noStrike"/>
          </a:p>
        </p:txBody>
      </p:sp>
      <p:sp>
        <p:nvSpPr>
          <p:cNvPr id="142" name="Google Shape;142;p15"/>
          <p:cNvSpPr/>
          <p:nvPr/>
        </p:nvSpPr>
        <p:spPr>
          <a:xfrm>
            <a:off x="9877901" y="4570809"/>
            <a:ext cx="3928586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850"/>
              <a:buFont typeface="Martel Sans"/>
              <a:buNone/>
            </a:pPr>
            <a:r>
              <a:rPr b="0" i="0" lang="en-US" sz="1850" u="none" cap="none" strike="noStrike">
                <a:solidFill>
                  <a:srgbClr val="D9E1FF"/>
                </a:solidFill>
                <a:latin typeface="Martel Sans"/>
                <a:ea typeface="Martel Sans"/>
                <a:cs typeface="Martel Sans"/>
                <a:sym typeface="Martel Sans"/>
              </a:rPr>
              <a:t>Путешествия, бег, активный отдых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/>
          <p:nvPr/>
        </p:nvSpPr>
        <p:spPr>
          <a:xfrm>
            <a:off x="837724" y="2383036"/>
            <a:ext cx="7673697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Kanit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Kanit"/>
                <a:ea typeface="Kanit"/>
                <a:cs typeface="Kanit"/>
                <a:sym typeface="Kanit"/>
              </a:rPr>
              <a:t>Контакты и следующий шаг</a:t>
            </a:r>
            <a:endParaRPr b="0" i="0" sz="4400" u="none" cap="none" strike="noStrike"/>
          </a:p>
        </p:txBody>
      </p:sp>
      <p:sp>
        <p:nvSpPr>
          <p:cNvPr id="149" name="Google Shape;149;p16"/>
          <p:cNvSpPr/>
          <p:nvPr/>
        </p:nvSpPr>
        <p:spPr>
          <a:xfrm>
            <a:off x="837724" y="3446026"/>
            <a:ext cx="538520" cy="538520"/>
          </a:xfrm>
          <a:prstGeom prst="roundRect">
            <a:avLst>
              <a:gd fmla="val 6668" name="adj"/>
            </a:avLst>
          </a:prstGeom>
          <a:solidFill>
            <a:srgbClr val="2F2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0" name="Google Shape;15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7974" y="3504009"/>
            <a:ext cx="337899" cy="42243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6"/>
          <p:cNvSpPr/>
          <p:nvPr/>
        </p:nvSpPr>
        <p:spPr>
          <a:xfrm>
            <a:off x="1615559" y="3528298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2200"/>
              <a:buFont typeface="Kanit"/>
              <a:buNone/>
            </a:pPr>
            <a:r>
              <a:rPr b="0" i="0" lang="en-US" sz="2200" u="none" cap="none" strike="noStrike"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rPr>
              <a:t>Email</a:t>
            </a:r>
            <a:endParaRPr b="0" i="0" sz="2200" u="none" cap="none" strike="noStrike"/>
          </a:p>
        </p:txBody>
      </p:sp>
      <p:sp>
        <p:nvSpPr>
          <p:cNvPr id="152" name="Google Shape;152;p16"/>
          <p:cNvSpPr/>
          <p:nvPr/>
        </p:nvSpPr>
        <p:spPr>
          <a:xfrm>
            <a:off x="1615559" y="4023836"/>
            <a:ext cx="5550098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850"/>
              <a:buFont typeface="Martel Sans"/>
              <a:buNone/>
            </a:pPr>
            <a:r>
              <a:rPr b="0" i="0" lang="en-US" sz="1850" u="none" cap="none" strike="noStrike">
                <a:solidFill>
                  <a:srgbClr val="D9E1FF"/>
                </a:solidFill>
                <a:latin typeface="Martel Sans"/>
                <a:ea typeface="Martel Sans"/>
                <a:cs typeface="Martel Sans"/>
                <a:sym typeface="Martel Sans"/>
              </a:rPr>
              <a:t>Для оперативной связи</a:t>
            </a:r>
            <a:endParaRPr b="0" i="0" sz="1850" u="none" cap="none" strike="noStrike"/>
          </a:p>
        </p:txBody>
      </p:sp>
      <p:sp>
        <p:nvSpPr>
          <p:cNvPr id="153" name="Google Shape;153;p16"/>
          <p:cNvSpPr/>
          <p:nvPr/>
        </p:nvSpPr>
        <p:spPr>
          <a:xfrm>
            <a:off x="7464862" y="3446026"/>
            <a:ext cx="538520" cy="538520"/>
          </a:xfrm>
          <a:prstGeom prst="roundRect">
            <a:avLst>
              <a:gd fmla="val 6668" name="adj"/>
            </a:avLst>
          </a:prstGeom>
          <a:solidFill>
            <a:srgbClr val="2F2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4" name="Google Shape;15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5112" y="3504009"/>
            <a:ext cx="337899" cy="42243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6"/>
          <p:cNvSpPr/>
          <p:nvPr/>
        </p:nvSpPr>
        <p:spPr>
          <a:xfrm>
            <a:off x="8242697" y="3528298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2200"/>
              <a:buFont typeface="Kanit"/>
              <a:buNone/>
            </a:pPr>
            <a:r>
              <a:rPr b="0" i="0" lang="en-US" sz="2200" u="none" cap="none" strike="noStrike"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rPr>
              <a:t>LinkedIn</a:t>
            </a:r>
            <a:endParaRPr b="0" i="0" sz="2200" u="none" cap="none" strike="noStrike"/>
          </a:p>
        </p:txBody>
      </p:sp>
      <p:sp>
        <p:nvSpPr>
          <p:cNvPr id="156" name="Google Shape;156;p16"/>
          <p:cNvSpPr/>
          <p:nvPr/>
        </p:nvSpPr>
        <p:spPr>
          <a:xfrm>
            <a:off x="8242697" y="4023836"/>
            <a:ext cx="5550098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850"/>
              <a:buFont typeface="Martel Sans"/>
              <a:buNone/>
            </a:pPr>
            <a:r>
              <a:rPr b="0" i="0" lang="en-US" sz="1850" u="none" cap="none" strike="noStrike">
                <a:solidFill>
                  <a:srgbClr val="D9E1FF"/>
                </a:solidFill>
                <a:latin typeface="Martel Sans"/>
                <a:ea typeface="Martel Sans"/>
                <a:cs typeface="Martel Sans"/>
                <a:sym typeface="Martel Sans"/>
              </a:rPr>
              <a:t>Профессиональная сеть</a:t>
            </a:r>
            <a:endParaRPr b="0" i="0" sz="1850" u="none" cap="none" strike="noStrike"/>
          </a:p>
        </p:txBody>
      </p:sp>
      <p:sp>
        <p:nvSpPr>
          <p:cNvPr id="157" name="Google Shape;157;p16"/>
          <p:cNvSpPr/>
          <p:nvPr/>
        </p:nvSpPr>
        <p:spPr>
          <a:xfrm>
            <a:off x="837724" y="4885611"/>
            <a:ext cx="538520" cy="538520"/>
          </a:xfrm>
          <a:prstGeom prst="roundRect">
            <a:avLst>
              <a:gd fmla="val 6668" name="adj"/>
            </a:avLst>
          </a:prstGeom>
          <a:solidFill>
            <a:srgbClr val="2F2B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8" name="Google Shape;15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7974" y="4943594"/>
            <a:ext cx="337899" cy="42243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6"/>
          <p:cNvSpPr/>
          <p:nvPr/>
        </p:nvSpPr>
        <p:spPr>
          <a:xfrm>
            <a:off x="1615559" y="4967883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2200"/>
              <a:buFont typeface="Kanit"/>
              <a:buNone/>
            </a:pPr>
            <a:r>
              <a:rPr b="0" i="0" lang="en-US" sz="2200" u="none" cap="none" strike="noStrike">
                <a:solidFill>
                  <a:srgbClr val="D9E1FF"/>
                </a:solidFill>
                <a:latin typeface="Kanit"/>
                <a:ea typeface="Kanit"/>
                <a:cs typeface="Kanit"/>
                <a:sym typeface="Kanit"/>
              </a:rPr>
              <a:t>Telegram</a:t>
            </a:r>
            <a:endParaRPr b="0" i="0" sz="2200" u="none" cap="none" strike="noStrike"/>
          </a:p>
        </p:txBody>
      </p:sp>
      <p:sp>
        <p:nvSpPr>
          <p:cNvPr id="160" name="Google Shape;160;p16"/>
          <p:cNvSpPr/>
          <p:nvPr/>
        </p:nvSpPr>
        <p:spPr>
          <a:xfrm>
            <a:off x="1615559" y="5463421"/>
            <a:ext cx="12177117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850"/>
              <a:buFont typeface="Martel Sans"/>
              <a:buNone/>
            </a:pPr>
            <a:r>
              <a:rPr b="0" i="0" lang="en-US" sz="1850" u="none" cap="none" strike="noStrike">
                <a:solidFill>
                  <a:srgbClr val="D9E1FF"/>
                </a:solidFill>
                <a:latin typeface="Martel Sans"/>
                <a:ea typeface="Martel Sans"/>
                <a:cs typeface="Martel Sans"/>
                <a:sym typeface="Martel Sans"/>
              </a:rPr>
              <a:t>Для быстрого диалога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